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9" r:id="rId2"/>
    <p:sldId id="257" r:id="rId3"/>
    <p:sldId id="271" r:id="rId4"/>
    <p:sldId id="272" r:id="rId5"/>
    <p:sldId id="273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4" r:id="rId15"/>
  </p:sldIdLst>
  <p:sldSz cx="9144000" cy="6858000" type="screen4x3"/>
  <p:notesSz cx="6865938" cy="9998075"/>
  <p:embeddedFontLst>
    <p:embeddedFont>
      <p:font typeface="맑은 고딕" panose="020B0503020000020004" pitchFamily="50" charset="-127"/>
      <p:regular r:id="rId16"/>
      <p:bold r:id="rId17"/>
    </p:embeddedFont>
    <p:embeddedFont>
      <p:font typeface="a옛날사진관2" panose="02020600000000000000" pitchFamily="18" charset="-127"/>
      <p:regular r:id="rId18"/>
    </p:embeddedFont>
    <p:embeddedFont>
      <p:font typeface="-윤명조220" panose="02030504000101010101" pitchFamily="18" charset="-127"/>
      <p:regular r:id="rId19"/>
    </p:embeddedFont>
    <p:embeddedFont>
      <p:font typeface="a옛날사진관3" panose="02020600000000000000" pitchFamily="18" charset="-127"/>
      <p:regular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-윤고딕320" panose="02030504000101010101" pitchFamily="18" charset="-127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-윤고딕330" panose="02030504000101010101" pitchFamily="18" charset="-127"/>
      <p:regular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1F4E79"/>
    <a:srgbClr val="DCD1DC"/>
    <a:srgbClr val="BBADBB"/>
    <a:srgbClr val="4D4C4D"/>
    <a:srgbClr val="826E82"/>
    <a:srgbClr val="886E87"/>
    <a:srgbClr val="8F888F"/>
    <a:srgbClr val="CFC5CF"/>
    <a:srgbClr val="B5AD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52" autoAdjust="0"/>
    <p:restoredTop sz="94660"/>
  </p:normalViewPr>
  <p:slideViewPr>
    <p:cSldViewPr>
      <p:cViewPr>
        <p:scale>
          <a:sx n="100" d="100"/>
          <a:sy n="100" d="100"/>
        </p:scale>
        <p:origin x="366" y="-3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998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312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910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831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736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761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089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34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436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505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507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8D654-55F9-4E2B-8DF5-9EC8A32AE3B6}" type="datetimeFigureOut">
              <a:rPr lang="ko-KR" altLang="en-US" smtClean="0"/>
              <a:t>2017-12-21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1F60A-BF0D-43D1-894F-D5F8AB418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575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그룹 6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66" name="직선 연결선 65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연결선 70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직선 연결선 74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연결선 78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연결선 82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직선 연결선 90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연결선 91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직선 연결선 92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직선 연결선 93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 94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연결선 95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직선 연결선 96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직선 연결선 97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직선 연결선 100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연결선 101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직선 연결선 102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연결선 103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연결선 104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연결선 106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 107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직선 연결선 108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연결선 109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연결선 110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1562202" y="2459504"/>
            <a:ext cx="601959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서울예수사랑교회</a:t>
            </a:r>
            <a:endParaRPr lang="en-US" altLang="ko-KR" sz="6000" dirty="0" smtClean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ko-KR" altLang="en-US" sz="6000" dirty="0" smtClean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</a:t>
            </a:r>
            <a:r>
              <a:rPr lang="ko-KR" altLang="en-US" sz="6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6000" dirty="0" err="1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기획안</a:t>
            </a:r>
            <a:endParaRPr lang="ko-KR" altLang="en-US" sz="6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3262988" y="5755322"/>
            <a:ext cx="261802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2017. 12. 18</a:t>
            </a:r>
            <a:endParaRPr lang="ko-KR" altLang="en-US" sz="3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840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71521" cy="5948996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066428" cy="446276"/>
            <a:chOff x="695360" y="1469468"/>
            <a:chExt cx="4066428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04.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345788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각 홈페이지 별 사이트 맵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01066" y="1264168"/>
            <a:ext cx="569387" cy="16953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sz="2500" dirty="0" err="1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우리들교회</a:t>
            </a:r>
            <a:endParaRPr lang="ko-KR" altLang="en-US" sz="25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1325884" y="1273353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날마다큐티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1325884" y="1992872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예배와 말씀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1325884" y="2889200"/>
            <a:ext cx="1799521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공동체와 양육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1325884" y="3780161"/>
            <a:ext cx="1440241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사역과 선교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1325884" y="4508841"/>
            <a:ext cx="1440241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안내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1325884" y="5228841"/>
            <a:ext cx="1440241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우리들 교회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31348" y="1325449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212001" y="1325450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나눔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287228" y="1325450"/>
            <a:ext cx="995786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새벽 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설교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726261" y="1325450"/>
            <a:ext cx="550152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127135" y="2044508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설교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212744" y="2044508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찬양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285176" y="2044508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영상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6370234" y="2044508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사진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451600" y="2044508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3487375" y="2942018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목장 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4484625" y="2942018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목장 나눔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5481875" y="2942018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사진 나눔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479125" y="2942018"/>
            <a:ext cx="71045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교우 동정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474772" y="2942018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기도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8188289" y="2942018"/>
            <a:ext cx="955711" cy="400110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양육 프로그램</a:t>
            </a:r>
            <a:endParaRPr lang="en-US" altLang="ko-KR" sz="1000" dirty="0" smtClean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130969" y="3845930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사역부서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4571131" y="3845930"/>
            <a:ext cx="955710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교육부서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6011600" y="3845930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선교현황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7091840" y="3845930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선교소식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139277" y="4565730"/>
            <a:ext cx="11160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처음 오시는 분들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4573791" y="4565730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등록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5651680" y="4565730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모임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6728781" y="4565730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7739999" y="4565730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세례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8330154" y="4565730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상담코너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2877226" y="5286455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3552063" y="5286455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담임목사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4224042" y="5286375"/>
            <a:ext cx="95571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섬기는 사람들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5183381" y="5286375"/>
            <a:ext cx="95571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예배시간 안내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6138026" y="5285650"/>
            <a:ext cx="712054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시설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6845934" y="5288962"/>
            <a:ext cx="954108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찾아오시는 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7800042" y="5285650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커뮤니티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8472021" y="5285650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타임캡슐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131348" y="1619081"/>
            <a:ext cx="822661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큐티는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이렇게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제대로 하기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3132133" y="2346396"/>
            <a:ext cx="553357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외부강사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영어자막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3634869" y="2344726"/>
            <a:ext cx="577402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 요약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새벽큐티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4209029" y="2346396"/>
            <a:ext cx="902811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말씀 후 찬양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주일예배찬양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(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판교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)</a:t>
            </a: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주일예배찬양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(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휘문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)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5285176" y="2353275"/>
            <a:ext cx="74732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대표기도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간증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세례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유아세례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행사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6370234" y="2353275"/>
            <a:ext cx="577402" cy="184666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주간 포토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7451600" y="2348520"/>
            <a:ext cx="651140" cy="184666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금주의 주보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3486787" y="3237607"/>
            <a:ext cx="748923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목장 소개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목장 운영지침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부부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여자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여자 직장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4484625" y="3237607"/>
            <a:ext cx="748923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부부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여자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여자 직장 목장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479125" y="3237607"/>
            <a:ext cx="607859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교우소식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안식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(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장례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)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7474772" y="3237607"/>
            <a:ext cx="798617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금주의 기도제목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기도 나눔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011600" y="4148680"/>
            <a:ext cx="651140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후원 선교사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단체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7739999" y="4872313"/>
            <a:ext cx="649537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세례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교우 세례자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2877226" y="5613247"/>
            <a:ext cx="65114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우리들 비전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이야기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발자취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추천의 말씀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3552063" y="5613247"/>
            <a:ext cx="748923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김양재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목사님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저서 안내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칼럼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설교 방송 종합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288643" y="5613247"/>
            <a:ext cx="553357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평원지기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초원지기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사무처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183381" y="5613247"/>
            <a:ext cx="577402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판교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휘문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138026" y="5613247"/>
            <a:ext cx="577402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판교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휘문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6912000" y="5613247"/>
            <a:ext cx="577402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판교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휘문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채플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7800042" y="5613247"/>
            <a:ext cx="577402" cy="64633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공지사항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소식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일정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보도자료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문의하기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바른신앙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439961" y="5613247"/>
            <a:ext cx="704039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타임캡슐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창립기념영상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·CTS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밀레니엄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창립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10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9012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71521" cy="5948996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066428" cy="446276"/>
            <a:chOff x="695360" y="1469468"/>
            <a:chExt cx="4066428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04.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345788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각 홈페이지 별 사이트 맵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01066" y="1264168"/>
            <a:ext cx="569387" cy="446211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멕시코 몬테레이 예수사랑교회</a:t>
            </a:r>
            <a:endParaRPr lang="ko-KR" altLang="en-US" sz="25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1331600" y="1273353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교회소개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1338117" y="2164568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예배와 말씀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1331600" y="3060081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양육과 훈련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1338117" y="3968760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선교와 구제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1331600" y="4868680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다음 세대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1338117" y="5769000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성도와 교제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31519" y="1323927"/>
            <a:ext cx="793807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환영합니다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49956" y="1323927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교회비전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046565" y="1323927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발자취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105078" y="1323927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섬기는 사람들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285419" y="1323927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선교센터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182029" y="1323927"/>
            <a:ext cx="71045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오시는 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131519" y="2221377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주일설교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215494" y="2225521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안내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299467" y="2225521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시간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6375495" y="2230163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주보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134482" y="3128193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새신자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양육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4208666" y="3125890"/>
            <a:ext cx="1359668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일대일 제자 양육 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1:1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647418" y="3125890"/>
            <a:ext cx="111761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말씀과 섬기는 삶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7088986" y="3128193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성령 컨퍼런스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131834" y="4025890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멕시코 선교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4569578" y="4025890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선교사역 영상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5648826" y="4025890"/>
            <a:ext cx="79220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오지선교지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6484443" y="4025890"/>
            <a:ext cx="144302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출판사역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‘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십자가사랑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’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7970879" y="4025890"/>
            <a:ext cx="103746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예수사랑선교회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3134420" y="4928193"/>
            <a:ext cx="11544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꿈자랑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유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초등부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571400" y="4929965"/>
            <a:ext cx="11544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꿈자랑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중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고등부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6011256" y="4928193"/>
            <a:ext cx="107753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날개펴는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청년부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3131519" y="5825809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앨범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031039" y="5825809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중보기도 요청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5201039" y="5825809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교회소식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6191039" y="5825809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교회일정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7210523" y="5825809"/>
            <a:ext cx="793807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자유게시판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8258438" y="5825809"/>
            <a:ext cx="550152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자료실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3131834" y="4337041"/>
            <a:ext cx="859531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매월 단기선교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·Pan da Vida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협력 선교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토요일 한글 학교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895283" y="4337041"/>
            <a:ext cx="1191352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복음의 가방 사역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선한 사마리아인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지역교회 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리모델링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프로젝트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9477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71521" cy="5948996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5646989" cy="446276"/>
            <a:chOff x="695360" y="1469468"/>
            <a:chExt cx="564698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05.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492634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계획중인 서울예수사랑교회 사이트 맵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01066" y="1264168"/>
            <a:ext cx="569387" cy="275812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서울 예수사랑교회</a:t>
            </a:r>
            <a:endParaRPr lang="ko-KR" altLang="en-US" sz="25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1331600" y="1273353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환영합니다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1338117" y="2341217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소개합니다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1331600" y="3428680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예배와 말씀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1338117" y="4500081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사역과 선교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1338117" y="5589080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성도와 교제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32630" y="1323927"/>
            <a:ext cx="1199367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담임목사님 인사말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135237" y="2397317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교회비전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214876" y="2397317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발자취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368506" y="2397317"/>
            <a:ext cx="95571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섬기는 사람들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7673836" y="2402058"/>
            <a:ext cx="71045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오시는 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568506" y="1330596"/>
            <a:ext cx="1072731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2018 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목회 계획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299467" y="2397317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안내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4569990" y="4557211"/>
            <a:ext cx="144302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출판사역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‘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십자가사랑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’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134862" y="4557211"/>
            <a:ext cx="103746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예수사랑선교회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227664" y="5645889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앨범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052301" y="5645889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교회소식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5312836" y="5645889"/>
            <a:ext cx="671979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교회일정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6380256" y="5645889"/>
            <a:ext cx="550152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자료실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3125548" y="3489783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설교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4211157" y="3489783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찬양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299467" y="3489783"/>
            <a:ext cx="712054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사진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6375495" y="3489783"/>
            <a:ext cx="42832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011521" y="1330596"/>
            <a:ext cx="111761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등록 안내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371147" y="2712260"/>
            <a:ext cx="65114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전도사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간사</a:t>
            </a:r>
            <a:endParaRPr lang="en-US" altLang="ko-KR" sz="6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협력 목사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협력 전도사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130586" y="3789994"/>
            <a:ext cx="103105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 대 예배</a:t>
            </a:r>
            <a:endParaRPr lang="en-US" altLang="ko-KR" sz="8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경배와 찬양 예배</a:t>
            </a:r>
            <a:endParaRPr lang="en-US" altLang="ko-KR" sz="8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수요 예배</a:t>
            </a:r>
            <a:endParaRPr lang="en-US" altLang="ko-KR" sz="8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금요</a:t>
            </a:r>
            <a:r>
              <a:rPr lang="ko-KR" altLang="en-US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기도회</a:t>
            </a:r>
            <a:endParaRPr lang="en-US" altLang="ko-KR" sz="8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특별 집회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764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5400316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3878877" cy="446276"/>
            <a:chOff x="695360" y="1469468"/>
            <a:chExt cx="3878877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06.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158237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사이트 디자인 레이아웃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970844" y="921483"/>
            <a:ext cx="7192784" cy="5387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5" name="그룹 34"/>
          <p:cNvGrpSpPr/>
          <p:nvPr/>
        </p:nvGrpSpPr>
        <p:grpSpPr>
          <a:xfrm>
            <a:off x="962072" y="913879"/>
            <a:ext cx="7201556" cy="220121"/>
            <a:chOff x="962072" y="913879"/>
            <a:chExt cx="7201556" cy="220121"/>
          </a:xfrm>
        </p:grpSpPr>
        <p:pic>
          <p:nvPicPr>
            <p:cNvPr id="64" name="그림 6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" b="95577"/>
            <a:stretch/>
          </p:blipFill>
          <p:spPr>
            <a:xfrm>
              <a:off x="971084" y="914912"/>
              <a:ext cx="7192544" cy="180264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1620785" y="918556"/>
              <a:ext cx="1571264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ko-KR" sz="8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www.seouljesuslovechurch.org</a:t>
              </a:r>
              <a:endParaRPr lang="ko-KR" altLang="en-US" sz="8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972650" y="913879"/>
              <a:ext cx="7181857" cy="58120"/>
            </a:xfrm>
            <a:prstGeom prst="rect">
              <a:avLst/>
            </a:prstGeom>
            <a:solidFill>
              <a:srgbClr val="4D4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962072" y="1089000"/>
              <a:ext cx="7201556" cy="0"/>
            </a:xfrm>
            <a:prstGeom prst="line">
              <a:avLst/>
            </a:prstGeom>
            <a:ln w="9525">
              <a:solidFill>
                <a:srgbClr val="4D4C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직선 연결선 11"/>
          <p:cNvCxnSpPr/>
          <p:nvPr/>
        </p:nvCxnSpPr>
        <p:spPr>
          <a:xfrm>
            <a:off x="970844" y="1809000"/>
            <a:ext cx="7192784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74005" y="1196946"/>
            <a:ext cx="161294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 smtClean="0">
                <a:solidFill>
                  <a:schemeClr val="accent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서울예수사랑교회</a:t>
            </a:r>
            <a:endParaRPr lang="en-US" altLang="ko-KR" sz="1500" dirty="0" smtClean="0">
              <a:solidFill>
                <a:schemeClr val="accent1">
                  <a:lumMod val="50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/>
            <a:r>
              <a:rPr lang="en-US" altLang="ko-KR" sz="950" dirty="0" smtClean="0">
                <a:solidFill>
                  <a:schemeClr val="accent1">
                    <a:lumMod val="50000"/>
                  </a:schemeClr>
                </a:solidFill>
                <a:latin typeface="-윤명조220" panose="02030504000101010101" pitchFamily="18" charset="-127"/>
                <a:ea typeface="-윤명조220" panose="02030504000101010101" pitchFamily="18" charset="-127"/>
              </a:rPr>
              <a:t>Seoul Jesus Love Church</a:t>
            </a:r>
            <a:endParaRPr lang="ko-KR" altLang="en-US" sz="950" dirty="0">
              <a:solidFill>
                <a:schemeClr val="accent1">
                  <a:lumMod val="50000"/>
                </a:schemeClr>
              </a:solidFill>
              <a:latin typeface="-윤명조220" panose="02030504000101010101" pitchFamily="18" charset="-127"/>
              <a:ea typeface="-윤명조220" panose="02030504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66579" y="1297778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환영합니다</a:t>
            </a:r>
            <a:endParaRPr lang="ko-KR" altLang="en-US" sz="12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887413" y="1297778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소개합니다</a:t>
            </a:r>
            <a:endParaRPr lang="ko-KR" altLang="en-US" sz="12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908247" y="1297778"/>
            <a:ext cx="9573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예배와 말씀</a:t>
            </a:r>
            <a:endParaRPr lang="ko-KR" altLang="en-US" sz="12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996407" y="1297778"/>
            <a:ext cx="9573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사역과 선교</a:t>
            </a:r>
            <a:endParaRPr lang="ko-KR" altLang="en-US" sz="12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084568" y="1297778"/>
            <a:ext cx="9444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성도와 교제</a:t>
            </a:r>
            <a:endParaRPr lang="ko-KR" altLang="en-US" sz="12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70"/>
          <a:stretch/>
        </p:blipFill>
        <p:spPr>
          <a:xfrm>
            <a:off x="1222739" y="2033679"/>
            <a:ext cx="6688993" cy="3910401"/>
          </a:xfrm>
          <a:prstGeom prst="rect">
            <a:avLst/>
          </a:prstGeom>
        </p:spPr>
      </p:pic>
      <p:grpSp>
        <p:nvGrpSpPr>
          <p:cNvPr id="16" name="그룹 15"/>
          <p:cNvGrpSpPr/>
          <p:nvPr/>
        </p:nvGrpSpPr>
        <p:grpSpPr>
          <a:xfrm>
            <a:off x="164620" y="1134001"/>
            <a:ext cx="2457132" cy="585000"/>
            <a:chOff x="164620" y="1134001"/>
            <a:chExt cx="2457132" cy="585000"/>
          </a:xfrm>
        </p:grpSpPr>
        <p:sp>
          <p:nvSpPr>
            <p:cNvPr id="6" name="직사각형 5"/>
            <p:cNvSpPr/>
            <p:nvPr/>
          </p:nvSpPr>
          <p:spPr>
            <a:xfrm>
              <a:off x="1136752" y="1134001"/>
              <a:ext cx="1485000" cy="585000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596752" y="1359000"/>
              <a:ext cx="540000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직사각형 73"/>
            <p:cNvSpPr/>
            <p:nvPr/>
          </p:nvSpPr>
          <p:spPr>
            <a:xfrm>
              <a:off x="164620" y="1187040"/>
              <a:ext cx="861708" cy="3394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Logo</a:t>
              </a: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홈으로 이동</a:t>
              </a:r>
              <a:endParaRPr lang="ko-KR" altLang="en-US" sz="800" dirty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1219167" y="2028758"/>
            <a:ext cx="7717537" cy="3915321"/>
            <a:chOff x="1219167" y="2028758"/>
            <a:chExt cx="7717537" cy="3915321"/>
          </a:xfrm>
        </p:grpSpPr>
        <p:sp>
          <p:nvSpPr>
            <p:cNvPr id="75" name="직사각형 74"/>
            <p:cNvSpPr/>
            <p:nvPr/>
          </p:nvSpPr>
          <p:spPr>
            <a:xfrm>
              <a:off x="1219167" y="2028758"/>
              <a:ext cx="6701714" cy="3915321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6" name="직선 연결선 75"/>
            <p:cNvCxnSpPr>
              <a:stCxn id="77" idx="1"/>
              <a:endCxn id="75" idx="3"/>
            </p:cNvCxnSpPr>
            <p:nvPr/>
          </p:nvCxnSpPr>
          <p:spPr>
            <a:xfrm flipH="1">
              <a:off x="7920881" y="3986418"/>
              <a:ext cx="154115" cy="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직사각형 76"/>
            <p:cNvSpPr/>
            <p:nvPr/>
          </p:nvSpPr>
          <p:spPr>
            <a:xfrm>
              <a:off x="8074996" y="3369452"/>
              <a:ext cx="861708" cy="12339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Banner</a:t>
              </a: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일정 시간이 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지나면 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다음 사진으로 슬라이드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밑에 버튼을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만들어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원하는 광고를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볼 수 있도록 함</a:t>
              </a:r>
              <a:endParaRPr lang="ko-KR" altLang="en-US" sz="800" dirty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</p:txBody>
        </p:sp>
      </p:grpSp>
      <p:sp>
        <p:nvSpPr>
          <p:cNvPr id="26" name="직사각형 25"/>
          <p:cNvSpPr/>
          <p:nvPr/>
        </p:nvSpPr>
        <p:spPr>
          <a:xfrm>
            <a:off x="970845" y="1772196"/>
            <a:ext cx="7192784" cy="636274"/>
          </a:xfrm>
          <a:prstGeom prst="rect">
            <a:avLst/>
          </a:prstGeom>
          <a:ln>
            <a:solidFill>
              <a:srgbClr val="1F4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이등변 삼각형 26"/>
          <p:cNvSpPr/>
          <p:nvPr/>
        </p:nvSpPr>
        <p:spPr>
          <a:xfrm>
            <a:off x="4247760" y="1611581"/>
            <a:ext cx="180000" cy="155172"/>
          </a:xfrm>
          <a:prstGeom prst="triangle">
            <a:avLst/>
          </a:prstGeom>
          <a:solidFill>
            <a:srgbClr val="1F4E7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이등변 삼각형 86"/>
          <p:cNvSpPr/>
          <p:nvPr/>
        </p:nvSpPr>
        <p:spPr>
          <a:xfrm>
            <a:off x="4247760" y="1627972"/>
            <a:ext cx="180000" cy="155172"/>
          </a:xfrm>
          <a:prstGeom prst="triangle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214657" y="1936118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소개합니다</a:t>
            </a:r>
            <a:endParaRPr lang="ko-KR" altLang="en-US" sz="12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2892151" y="1951507"/>
            <a:ext cx="7040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교회 비전</a:t>
            </a:r>
            <a:endParaRPr lang="ko-KR" altLang="en-US" sz="1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3881953" y="1951507"/>
            <a:ext cx="8226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교회 발자취</a:t>
            </a:r>
            <a:endParaRPr lang="ko-KR" altLang="en-US" sz="1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4990377" y="1951507"/>
            <a:ext cx="7040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예배 안내</a:t>
            </a:r>
            <a:endParaRPr lang="ko-KR" altLang="en-US" sz="1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5980179" y="1951507"/>
            <a:ext cx="941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섬기는 사람들</a:t>
            </a:r>
            <a:endParaRPr lang="ko-KR" altLang="en-US" sz="1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7207224" y="1951507"/>
            <a:ext cx="713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오시는 길</a:t>
            </a:r>
            <a:endParaRPr lang="ko-KR" altLang="en-US" sz="1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7928155" y="1478276"/>
            <a:ext cx="1008549" cy="1233931"/>
            <a:chOff x="7928155" y="1478276"/>
            <a:chExt cx="1008549" cy="1233931"/>
          </a:xfrm>
        </p:grpSpPr>
        <p:sp>
          <p:nvSpPr>
            <p:cNvPr id="88" name="직사각형 87"/>
            <p:cNvSpPr/>
            <p:nvPr/>
          </p:nvSpPr>
          <p:spPr>
            <a:xfrm>
              <a:off x="8074996" y="1478276"/>
              <a:ext cx="861708" cy="123393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Header </a:t>
              </a:r>
              <a:r>
                <a:rPr lang="en-US" altLang="ko-KR" sz="800" dirty="0" err="1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Nav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마우스 올리면</a:t>
              </a:r>
              <a:endParaRPr lang="en-US" altLang="ko-KR" sz="800" dirty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자연히 아래로 슬라이드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안의 상세 내용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선택 시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해당 본문 내용으로 변경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</p:txBody>
        </p:sp>
        <p:cxnSp>
          <p:nvCxnSpPr>
            <p:cNvPr id="95" name="직선 연결선 94"/>
            <p:cNvCxnSpPr/>
            <p:nvPr/>
          </p:nvCxnSpPr>
          <p:spPr>
            <a:xfrm flipH="1">
              <a:off x="7928155" y="2079520"/>
              <a:ext cx="154115" cy="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그룹 98"/>
          <p:cNvGrpSpPr/>
          <p:nvPr/>
        </p:nvGrpSpPr>
        <p:grpSpPr>
          <a:xfrm>
            <a:off x="61196" y="1723921"/>
            <a:ext cx="2840306" cy="1126980"/>
            <a:chOff x="7987691" y="1244784"/>
            <a:chExt cx="2840306" cy="1126980"/>
          </a:xfrm>
        </p:grpSpPr>
        <p:sp>
          <p:nvSpPr>
            <p:cNvPr id="100" name="직사각형 99"/>
            <p:cNvSpPr/>
            <p:nvPr/>
          </p:nvSpPr>
          <p:spPr>
            <a:xfrm>
              <a:off x="7987691" y="1752140"/>
              <a:ext cx="998760" cy="61962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Header</a:t>
              </a: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헤더는 어느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페이지로 넘어가든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  <a:p>
              <a:pPr algn="ctr"/>
              <a:r>
                <a:rPr lang="ko-KR" altLang="en-US" sz="800" dirty="0" smtClean="0">
                  <a:solidFill>
                    <a:schemeClr val="tx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항상 고정</a:t>
              </a:r>
              <a:endPara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</p:txBody>
        </p:sp>
        <p:cxnSp>
          <p:nvCxnSpPr>
            <p:cNvPr id="101" name="직선 연결선 100"/>
            <p:cNvCxnSpPr>
              <a:stCxn id="100" idx="3"/>
            </p:cNvCxnSpPr>
            <p:nvPr/>
          </p:nvCxnSpPr>
          <p:spPr>
            <a:xfrm flipV="1">
              <a:off x="8986451" y="1244784"/>
              <a:ext cx="1841546" cy="81716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27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5400316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3878877" cy="446276"/>
            <a:chOff x="695360" y="1469468"/>
            <a:chExt cx="3878877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06.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158237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사이트 디자인 레이아웃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970844" y="921483"/>
            <a:ext cx="7192784" cy="5387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970844" y="5505742"/>
            <a:ext cx="7201556" cy="80357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1230754" y="5588852"/>
            <a:ext cx="5249967" cy="637358"/>
            <a:chOff x="1222739" y="5243857"/>
            <a:chExt cx="5249967" cy="554406"/>
          </a:xfrm>
        </p:grpSpPr>
        <p:sp>
          <p:nvSpPr>
            <p:cNvPr id="98" name="TextBox 97"/>
            <p:cNvSpPr txBox="1"/>
            <p:nvPr/>
          </p:nvSpPr>
          <p:spPr>
            <a:xfrm>
              <a:off x="1222739" y="5243857"/>
              <a:ext cx="1649567" cy="469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500" dirty="0" smtClean="0">
                  <a:solidFill>
                    <a:schemeClr val="bg1">
                      <a:lumMod val="6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서울예수사랑교회</a:t>
              </a:r>
              <a:endParaRPr lang="en-US" altLang="ko-KR" sz="1500" dirty="0" smtClean="0">
                <a:solidFill>
                  <a:schemeClr val="bg1">
                    <a:lumMod val="6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pPr algn="ctr"/>
              <a:r>
                <a:rPr lang="en-US" altLang="ko-KR" sz="950" dirty="0" smtClean="0">
                  <a:solidFill>
                    <a:schemeClr val="bg1">
                      <a:lumMod val="65000"/>
                    </a:schemeClr>
                  </a:solidFill>
                  <a:latin typeface="-윤명조220" panose="02030504000101010101" pitchFamily="18" charset="-127"/>
                  <a:ea typeface="-윤명조220" panose="02030504000101010101" pitchFamily="18" charset="-127"/>
                </a:rPr>
                <a:t>Seoul Jesus Love Church</a:t>
              </a:r>
              <a:endParaRPr lang="ko-KR" altLang="en-US" sz="950" dirty="0">
                <a:solidFill>
                  <a:schemeClr val="bg1">
                    <a:lumMod val="65000"/>
                  </a:schemeClr>
                </a:solidFill>
                <a:latin typeface="-윤명조220" panose="02030504000101010101" pitchFamily="18" charset="-127"/>
                <a:ea typeface="-윤명조220" panose="02030504000101010101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2903763" y="5319000"/>
              <a:ext cx="3568943" cy="337052"/>
              <a:chOff x="2903763" y="5319000"/>
              <a:chExt cx="3568943" cy="337052"/>
            </a:xfrm>
          </p:grpSpPr>
          <p:sp>
            <p:nvSpPr>
              <p:cNvPr id="99" name="TextBox 98"/>
              <p:cNvSpPr txBox="1"/>
              <p:nvPr/>
            </p:nvSpPr>
            <p:spPr>
              <a:xfrm>
                <a:off x="2904952" y="5319000"/>
                <a:ext cx="3567754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700" dirty="0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01125 </a:t>
                </a:r>
                <a:r>
                  <a:rPr lang="ko-KR" altLang="en-US" sz="700" dirty="0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서울특별시 강북구 </a:t>
                </a:r>
                <a:r>
                  <a:rPr lang="ko-KR" altLang="en-US" sz="700" dirty="0" err="1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도봉로</a:t>
                </a:r>
                <a:r>
                  <a:rPr lang="ko-KR" altLang="en-US" sz="700" dirty="0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</a:t>
                </a:r>
                <a:r>
                  <a:rPr lang="en-US" altLang="ko-KR" sz="700" dirty="0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225 2</a:t>
                </a:r>
                <a:r>
                  <a:rPr lang="ko-KR" altLang="en-US" sz="700" dirty="0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층 서울예수사랑교회 </a:t>
                </a:r>
                <a:r>
                  <a:rPr lang="en-US" altLang="ko-KR" sz="700" dirty="0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(</a:t>
                </a:r>
                <a:r>
                  <a:rPr lang="ko-KR" altLang="en-US" sz="700" dirty="0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미아동 </a:t>
                </a:r>
                <a:r>
                  <a:rPr lang="en-US" altLang="ko-KR" sz="700" dirty="0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206-10)</a:t>
                </a:r>
                <a:endParaRPr lang="en-US" altLang="ko-KR" sz="700" dirty="0" smtClean="0">
                  <a:solidFill>
                    <a:schemeClr val="bg1">
                      <a:lumMod val="6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2903763" y="5455997"/>
                <a:ext cx="1158016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700" dirty="0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Tel. 010 – 0000 – 0000</a:t>
                </a:r>
                <a:endParaRPr lang="en-US" altLang="ko-KR" sz="700" dirty="0" smtClean="0">
                  <a:solidFill>
                    <a:schemeClr val="bg1">
                      <a:lumMod val="6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  <p:sp>
            <p:nvSpPr>
              <p:cNvPr id="102" name="TextBox 101"/>
              <p:cNvSpPr txBox="1"/>
              <p:nvPr/>
            </p:nvSpPr>
            <p:spPr>
              <a:xfrm>
                <a:off x="4061779" y="5455996"/>
                <a:ext cx="1190202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700" dirty="0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Fax</a:t>
                </a:r>
                <a:r>
                  <a:rPr lang="en-US" altLang="ko-KR" sz="700" dirty="0" smtClean="0">
                    <a:solidFill>
                      <a:schemeClr val="bg1">
                        <a:lumMod val="6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. 070 – 0000 – 0000</a:t>
                </a:r>
                <a:endParaRPr lang="en-US" altLang="ko-KR" sz="700" dirty="0" smtClean="0">
                  <a:solidFill>
                    <a:schemeClr val="bg1">
                      <a:lumMod val="6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  <p:sp>
          <p:nvSpPr>
            <p:cNvPr id="104" name="TextBox 103"/>
            <p:cNvSpPr txBox="1"/>
            <p:nvPr/>
          </p:nvSpPr>
          <p:spPr>
            <a:xfrm>
              <a:off x="2903763" y="5628986"/>
              <a:ext cx="3567754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00" dirty="0" smtClean="0">
                  <a:solidFill>
                    <a:schemeClr val="bg1">
                      <a:lumMod val="6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Copyright </a:t>
              </a:r>
              <a:r>
                <a:rPr lang="ko-KR" altLang="en-US" sz="500" dirty="0" smtClean="0">
                  <a:solidFill>
                    <a:schemeClr val="bg1">
                      <a:lumMod val="6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ⓒ </a:t>
              </a:r>
              <a:r>
                <a:rPr lang="en-US" altLang="ko-KR" sz="500" dirty="0" smtClean="0">
                  <a:solidFill>
                    <a:schemeClr val="bg1">
                      <a:lumMod val="6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SEOUL JESUS LOVE CHURCH. ALL RIGHTS RESERVED</a:t>
              </a:r>
              <a:r>
                <a:rPr lang="ko-KR" altLang="en-US" sz="500" dirty="0" smtClean="0">
                  <a:solidFill>
                    <a:schemeClr val="bg1">
                      <a:lumMod val="6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</a:t>
              </a:r>
              <a:endParaRPr lang="en-US" altLang="ko-KR" sz="500" dirty="0" smtClean="0">
                <a:solidFill>
                  <a:schemeClr val="bg1">
                    <a:lumMod val="6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sp>
        <p:nvSpPr>
          <p:cNvPr id="18" name="직사각형 17"/>
          <p:cNvSpPr/>
          <p:nvPr/>
        </p:nvSpPr>
        <p:spPr>
          <a:xfrm>
            <a:off x="7365527" y="5588852"/>
            <a:ext cx="621628" cy="637358"/>
          </a:xfrm>
          <a:prstGeom prst="rect">
            <a:avLst/>
          </a:prstGeom>
          <a:noFill/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/>
          <p:cNvSpPr/>
          <p:nvPr/>
        </p:nvSpPr>
        <p:spPr>
          <a:xfrm>
            <a:off x="6641393" y="5588852"/>
            <a:ext cx="621628" cy="637358"/>
          </a:xfrm>
          <a:prstGeom prst="rect">
            <a:avLst/>
          </a:prstGeom>
          <a:noFill/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/>
          <p:cNvSpPr txBox="1"/>
          <p:nvPr/>
        </p:nvSpPr>
        <p:spPr>
          <a:xfrm>
            <a:off x="6689964" y="5926128"/>
            <a:ext cx="52448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dirty="0" err="1" smtClean="0">
                <a:solidFill>
                  <a:schemeClr val="bg1">
                    <a:lumMod val="6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사이트맵</a:t>
            </a:r>
            <a:endParaRPr lang="en-US" altLang="ko-KR" sz="700" dirty="0" smtClean="0">
              <a:solidFill>
                <a:schemeClr val="bg1">
                  <a:lumMod val="6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7414098" y="5930109"/>
            <a:ext cx="52448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smtClean="0">
                <a:solidFill>
                  <a:schemeClr val="bg1">
                    <a:lumMod val="6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이메일</a:t>
            </a:r>
            <a:endParaRPr lang="en-US" altLang="ko-KR" sz="700" dirty="0" smtClean="0">
              <a:solidFill>
                <a:schemeClr val="bg1">
                  <a:lumMod val="6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254" y="5705909"/>
            <a:ext cx="258263" cy="258263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334" y="5708395"/>
            <a:ext cx="253290" cy="253290"/>
          </a:xfrm>
          <a:prstGeom prst="rect">
            <a:avLst/>
          </a:prstGeom>
        </p:spPr>
      </p:pic>
      <p:sp>
        <p:nvSpPr>
          <p:cNvPr id="108" name="직사각형 107"/>
          <p:cNvSpPr/>
          <p:nvPr/>
        </p:nvSpPr>
        <p:spPr>
          <a:xfrm>
            <a:off x="45240" y="5616316"/>
            <a:ext cx="998760" cy="619624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Footer</a:t>
            </a:r>
          </a:p>
          <a:p>
            <a:pPr algn="ctr"/>
            <a:r>
              <a:rPr lang="ko-KR" altLang="en-US" sz="800" dirty="0" err="1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푸터는</a:t>
            </a:r>
            <a:r>
              <a:rPr lang="ko-KR" altLang="en-US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어느</a:t>
            </a:r>
            <a:endParaRPr lang="en-US" altLang="ko-KR" sz="800" dirty="0" smtClean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/>
            <a:r>
              <a:rPr lang="ko-KR" altLang="en-US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페이지로 넘어가든</a:t>
            </a:r>
            <a:endParaRPr lang="en-US" altLang="ko-KR" sz="800" dirty="0" smtClean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/>
            <a:r>
              <a:rPr lang="ko-KR" altLang="en-US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항상 고정</a:t>
            </a:r>
            <a:endParaRPr lang="en-US" altLang="ko-KR" sz="800" dirty="0" smtClean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cxnSp>
        <p:nvCxnSpPr>
          <p:cNvPr id="109" name="직선 연결선 108"/>
          <p:cNvCxnSpPr>
            <a:stCxn id="108" idx="3"/>
          </p:cNvCxnSpPr>
          <p:nvPr/>
        </p:nvCxnSpPr>
        <p:spPr>
          <a:xfrm>
            <a:off x="1044000" y="5926128"/>
            <a:ext cx="6804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직사각형 110"/>
          <p:cNvSpPr/>
          <p:nvPr/>
        </p:nvSpPr>
        <p:spPr>
          <a:xfrm>
            <a:off x="5722069" y="6049522"/>
            <a:ext cx="998760" cy="619624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Sitemap Icon</a:t>
            </a:r>
            <a:endParaRPr lang="en-US" altLang="ko-KR" sz="800" dirty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/>
            <a:r>
              <a:rPr lang="ko-KR" altLang="en-US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사이트 맵</a:t>
            </a:r>
            <a:endParaRPr lang="en-US" altLang="ko-KR" sz="800" dirty="0" smtClean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/>
            <a:r>
              <a:rPr lang="ko-KR" altLang="en-US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본문 페이지로</a:t>
            </a:r>
            <a:endParaRPr lang="en-US" altLang="ko-KR" sz="800" dirty="0" smtClean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/>
            <a:r>
              <a:rPr lang="ko-KR" altLang="en-US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넘어가는 아이콘</a:t>
            </a:r>
            <a:endParaRPr lang="en-US" altLang="ko-KR" sz="800" dirty="0" smtClean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2" name="직사각형 111"/>
          <p:cNvSpPr/>
          <p:nvPr/>
        </p:nvSpPr>
        <p:spPr>
          <a:xfrm>
            <a:off x="7911732" y="6042564"/>
            <a:ext cx="998760" cy="607624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Email Icon</a:t>
            </a:r>
            <a:endParaRPr lang="en-US" altLang="ko-KR" sz="800" dirty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/>
            <a:r>
              <a:rPr lang="ko-KR" altLang="en-US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이메일 주소 내용을 가진 </a:t>
            </a:r>
            <a:r>
              <a:rPr lang="ko-KR" altLang="en-US" sz="800" dirty="0" err="1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알람창을</a:t>
            </a:r>
            <a:r>
              <a:rPr lang="ko-KR" altLang="en-US" sz="800" dirty="0" smtClean="0">
                <a:solidFill>
                  <a:schemeClr val="tx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여는 아이콘</a:t>
            </a:r>
            <a:endParaRPr lang="en-US" altLang="ko-KR" sz="800" dirty="0" smtClean="0">
              <a:solidFill>
                <a:schemeClr val="tx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pic>
        <p:nvPicPr>
          <p:cNvPr id="114" name="그림 1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" b="95577"/>
          <a:stretch/>
        </p:blipFill>
        <p:spPr>
          <a:xfrm>
            <a:off x="971084" y="909000"/>
            <a:ext cx="7192544" cy="180264"/>
          </a:xfrm>
          <a:prstGeom prst="rect">
            <a:avLst/>
          </a:prstGeom>
        </p:spPr>
      </p:pic>
      <p:sp>
        <p:nvSpPr>
          <p:cNvPr id="115" name="TextBox 114"/>
          <p:cNvSpPr txBox="1"/>
          <p:nvPr/>
        </p:nvSpPr>
        <p:spPr>
          <a:xfrm>
            <a:off x="1620785" y="918556"/>
            <a:ext cx="1571264" cy="21544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www.seouljesuslovechurch.org</a:t>
            </a:r>
            <a:endParaRPr lang="ko-KR" altLang="en-US" sz="8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16" name="직사각형 115"/>
          <p:cNvSpPr/>
          <p:nvPr/>
        </p:nvSpPr>
        <p:spPr>
          <a:xfrm>
            <a:off x="972650" y="913879"/>
            <a:ext cx="7181857" cy="58120"/>
          </a:xfrm>
          <a:prstGeom prst="rect">
            <a:avLst/>
          </a:prstGeom>
          <a:solidFill>
            <a:srgbClr val="4D4C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7" name="직선 연결선 116"/>
          <p:cNvCxnSpPr/>
          <p:nvPr/>
        </p:nvCxnSpPr>
        <p:spPr>
          <a:xfrm>
            <a:off x="962072" y="1089000"/>
            <a:ext cx="7201556" cy="0"/>
          </a:xfrm>
          <a:prstGeom prst="line">
            <a:avLst/>
          </a:prstGeom>
          <a:ln w="9525">
            <a:solidFill>
              <a:srgbClr val="4D4C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7" name="그림 9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57" b="17370"/>
          <a:stretch/>
        </p:blipFill>
        <p:spPr>
          <a:xfrm>
            <a:off x="1227504" y="1091740"/>
            <a:ext cx="6688993" cy="106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/>
          <p:cNvGrpSpPr/>
          <p:nvPr/>
        </p:nvGrpSpPr>
        <p:grpSpPr>
          <a:xfrm>
            <a:off x="182902" y="147723"/>
            <a:ext cx="2495485" cy="446277"/>
            <a:chOff x="695360" y="1469468"/>
            <a:chExt cx="2495485" cy="446275"/>
          </a:xfrm>
        </p:grpSpPr>
        <p:sp>
          <p:nvSpPr>
            <p:cNvPr id="5" name="TextBox 4"/>
            <p:cNvSpPr txBox="1"/>
            <p:nvPr/>
          </p:nvSpPr>
          <p:spPr>
            <a:xfrm>
              <a:off x="695360" y="1469468"/>
              <a:ext cx="654346" cy="446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01.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416000" y="1469468"/>
              <a:ext cx="1774845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err="1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홈페이지란</a:t>
              </a:r>
              <a:r>
                <a:rPr lang="en-US" altLang="ko-KR" sz="2300" dirty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?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626000" y="1279926"/>
            <a:ext cx="8518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(Homepage)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는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웹 사용자가 각각의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웹 사이트에 들어갈 때 </a:t>
            </a:r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처음</a:t>
            </a:r>
            <a:endParaRPr lang="en-US" altLang="ko-KR" sz="2000" dirty="0" smtClean="0">
              <a:solidFill>
                <a:srgbClr val="DCD1DC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err="1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으로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나타나는 문서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홈페이지에는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웹 서버를 구축한 기관이나 개인에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대한</a:t>
            </a:r>
            <a:endParaRPr lang="en-US" altLang="ko-KR" sz="2000" dirty="0" smtClean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간단한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소개가 실려 있는데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각각의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특징을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살려내기 위해 화려하고 개성 </a:t>
            </a:r>
            <a:endParaRPr lang="en-US" altLang="ko-KR" sz="2000" dirty="0" smtClean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있는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홈페이지를 구축하는 것이 유행이다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626000" y="2934428"/>
            <a:ext cx="8518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기업에서 홈페이지는 그 회사가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인터넷을 통하여 전 세계인과 만날 수 </a:t>
            </a:r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있는</a:t>
            </a:r>
            <a:endParaRPr lang="en-US" altLang="ko-KR" sz="2000" dirty="0" smtClean="0">
              <a:solidFill>
                <a:srgbClr val="DCD1DC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만남의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이며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제품전시실도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되며 전 세계인을 위하여 가상세계에 설치된 </a:t>
            </a:r>
            <a:endParaRPr lang="en-US" altLang="ko-KR" sz="2000" dirty="0" smtClean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사무실이기도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하다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개인이 만들어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놓은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홈페이지라면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수억 명의 네티즌과 </a:t>
            </a:r>
            <a:endParaRPr lang="en-US" altLang="ko-KR" sz="2000" dirty="0">
              <a:solidFill>
                <a:srgbClr val="DCD1DC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교감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할 수 있는 대화의 장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이며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정보를 주고 받을 수 있는 </a:t>
            </a:r>
            <a:r>
              <a:rPr lang="ko-KR" altLang="en-US" sz="2000" dirty="0" err="1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창구</a:t>
            </a:r>
            <a:r>
              <a:rPr lang="ko-KR" altLang="en-US" sz="2000" dirty="0" err="1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라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할 수 있다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</p:txBody>
      </p:sp>
      <p:sp>
        <p:nvSpPr>
          <p:cNvPr id="202" name="갈매기형 수장 201"/>
          <p:cNvSpPr/>
          <p:nvPr/>
        </p:nvSpPr>
        <p:spPr>
          <a:xfrm>
            <a:off x="625999" y="5228364"/>
            <a:ext cx="345521" cy="360315"/>
          </a:xfrm>
          <a:prstGeom prst="chevron">
            <a:avLst>
              <a:gd name="adj" fmla="val 65158"/>
            </a:avLst>
          </a:prstGeom>
          <a:solidFill>
            <a:srgbClr val="826E82"/>
          </a:solidFill>
          <a:ln>
            <a:solidFill>
              <a:srgbClr val="826E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3" name="TextBox 202"/>
          <p:cNvSpPr txBox="1"/>
          <p:nvPr/>
        </p:nvSpPr>
        <p:spPr>
          <a:xfrm>
            <a:off x="1080362" y="5235317"/>
            <a:ext cx="64155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홈페이지를 통하여 교회의 소식</a:t>
            </a:r>
            <a:r>
              <a:rPr lang="en-US" altLang="ko-KR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활동 내역 및 정보 등을 알리고</a:t>
            </a:r>
            <a:endParaRPr lang="en-US" altLang="ko-KR" dirty="0" smtClean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endParaRPr lang="en-US" altLang="ko-KR" dirty="0" smtClean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더 다양한 매체와 교류 할 수 있는 사이버 공간을 생성</a:t>
            </a:r>
            <a:endParaRPr lang="en-US" altLang="ko-KR" dirty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564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531299" cy="446276"/>
            <a:chOff x="695360" y="1469468"/>
            <a:chExt cx="453129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02.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81065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홈페이지를 만들기 위한 절차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626000" y="127992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1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도메인 구입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및 네임서버 확인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26000" y="194825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호스팅 서비스 신청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및 비용 결제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26000" y="261658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호스팅 서버 설치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26000" y="328491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4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홈페이지 파일 업로드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26000" y="395324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5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관리 점검사항 숙지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사이트 운영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7" name="갈매기형 수장 66"/>
          <p:cNvSpPr/>
          <p:nvPr/>
        </p:nvSpPr>
        <p:spPr>
          <a:xfrm>
            <a:off x="625999" y="5228364"/>
            <a:ext cx="345521" cy="360315"/>
          </a:xfrm>
          <a:prstGeom prst="chevron">
            <a:avLst>
              <a:gd name="adj" fmla="val 65158"/>
            </a:avLst>
          </a:prstGeom>
          <a:solidFill>
            <a:srgbClr val="826E82"/>
          </a:solidFill>
          <a:ln>
            <a:solidFill>
              <a:srgbClr val="826E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080362" y="5235317"/>
            <a:ext cx="7956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도메인이란</a:t>
            </a:r>
            <a:r>
              <a:rPr lang="en-US" altLang="ko-KR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인터넷상의 각 홈페이지는 숫자로 이루어진 주소를 가지고 있는데</a:t>
            </a:r>
            <a:r>
              <a:rPr lang="en-US" altLang="ko-KR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</a:t>
            </a:r>
          </a:p>
          <a:p>
            <a:r>
              <a:rPr lang="en-US" altLang="ko-KR" dirty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	</a:t>
            </a:r>
            <a:r>
              <a:rPr lang="ko-KR" altLang="en-US" dirty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 이를 알기 쉬운 영문으로 표현한 것</a:t>
            </a:r>
            <a:r>
              <a:rPr lang="en-US" altLang="ko-KR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. </a:t>
            </a:r>
            <a:r>
              <a:rPr lang="en-US" altLang="ko-KR" sz="1200" dirty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e</a:t>
            </a:r>
            <a:r>
              <a:rPr lang="en-US" altLang="ko-KR" sz="1200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x:) www.seouljesuslovechurch.org</a:t>
            </a:r>
            <a:endParaRPr lang="en-US" altLang="ko-KR" sz="1200" dirty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080362" y="5960044"/>
            <a:ext cx="72170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호스팅 서비스는 사용자가 요구하는 사항을 언제나 제공해줄 수 있도록 </a:t>
            </a:r>
            <a:endParaRPr lang="en-US" altLang="ko-KR" dirty="0" smtClean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dirty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	</a:t>
            </a:r>
            <a:r>
              <a:rPr lang="en-US" altLang="ko-KR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   </a:t>
            </a:r>
            <a:r>
              <a:rPr lang="ko-KR" altLang="en-US" dirty="0" smtClean="0">
                <a:solidFill>
                  <a:srgbClr val="4D4C4D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업체를 통하여 웹 서버의 공간을 임대하는 서비스</a:t>
            </a:r>
            <a:endParaRPr lang="en-US" altLang="ko-KR" dirty="0" smtClean="0">
              <a:solidFill>
                <a:srgbClr val="4D4C4D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0" name="갈매기형 수장 69"/>
          <p:cNvSpPr/>
          <p:nvPr/>
        </p:nvSpPr>
        <p:spPr>
          <a:xfrm>
            <a:off x="625999" y="5960044"/>
            <a:ext cx="345521" cy="360315"/>
          </a:xfrm>
          <a:prstGeom prst="chevron">
            <a:avLst>
              <a:gd name="adj" fmla="val 65158"/>
            </a:avLst>
          </a:prstGeom>
          <a:solidFill>
            <a:srgbClr val="826E82"/>
          </a:solidFill>
          <a:ln>
            <a:solidFill>
              <a:srgbClr val="826E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61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531299" cy="446276"/>
            <a:chOff x="695360" y="1469468"/>
            <a:chExt cx="453129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02.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81065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홈페이지를 만들기 위한 절차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852" y="1997367"/>
            <a:ext cx="5895453" cy="3951633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626000" y="127992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1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 smtClean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도메인 구입</a:t>
            </a:r>
            <a:r>
              <a:rPr lang="ko-KR" altLang="en-US" sz="2000" dirty="0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및 네임서버 확인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3979799" y="2934000"/>
            <a:ext cx="727201" cy="2250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931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531299" cy="446276"/>
            <a:chOff x="695360" y="1469468"/>
            <a:chExt cx="453129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02.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81065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홈페이지를 만들기 위한 절차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626000" y="1279926"/>
            <a:ext cx="8518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단계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r>
              <a:rPr lang="ko-KR" altLang="en-US" sz="2000" dirty="0">
                <a:solidFill>
                  <a:srgbClr val="DCD1DC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호스팅 서비스 신청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및 비용 결제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508" y="1989000"/>
            <a:ext cx="6336984" cy="3955465"/>
          </a:xfrm>
          <a:prstGeom prst="rect">
            <a:avLst/>
          </a:prstGeom>
        </p:spPr>
      </p:pic>
      <p:sp>
        <p:nvSpPr>
          <p:cNvPr id="56" name="모서리가 둥근 직사각형 55"/>
          <p:cNvSpPr/>
          <p:nvPr/>
        </p:nvSpPr>
        <p:spPr>
          <a:xfrm>
            <a:off x="3751954" y="4767350"/>
            <a:ext cx="870538" cy="2250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4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그림 5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35"/>
          <a:stretch/>
        </p:blipFill>
        <p:spPr>
          <a:xfrm>
            <a:off x="971600" y="917383"/>
            <a:ext cx="7192865" cy="3952746"/>
          </a:xfrm>
          <a:prstGeom prst="rect">
            <a:avLst/>
          </a:prstGeom>
        </p:spPr>
      </p:pic>
      <p:grpSp>
        <p:nvGrpSpPr>
          <p:cNvPr id="58" name="그룹 57"/>
          <p:cNvGrpSpPr/>
          <p:nvPr/>
        </p:nvGrpSpPr>
        <p:grpSpPr>
          <a:xfrm>
            <a:off x="182902" y="147723"/>
            <a:ext cx="3415609" cy="446276"/>
            <a:chOff x="695360" y="1469468"/>
            <a:chExt cx="341560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03.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269496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타 교회 사이트 현황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971600" y="5235855"/>
            <a:ext cx="81804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 smtClean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온누리</a:t>
            </a:r>
            <a:r>
              <a:rPr lang="ko-KR" altLang="en-US" sz="2000" dirty="0" smtClean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교회 통합 홈페이지</a:t>
            </a:r>
            <a:endParaRPr lang="en-US" altLang="ko-KR" sz="2000" dirty="0" smtClean="0">
              <a:solidFill>
                <a:srgbClr val="826E8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331200" y="5587872"/>
            <a:ext cx="7823048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r>
              <a:rPr lang="en-US" altLang="ko-KR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r>
              <a:rPr lang="en-US" altLang="ko-KR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각 지역별 홈페이지와 연결되어 있는 통합 홈페이지</a:t>
            </a:r>
            <a:endParaRPr lang="en-US" altLang="ko-KR" sz="17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예수사랑선교회 홈페이지가 이러한 형태로 나아갈 것으로 예상</a:t>
            </a:r>
            <a:endParaRPr lang="en-US" altLang="ko-KR" sz="17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대표적인 교회 소개 및 </a:t>
            </a:r>
            <a:r>
              <a:rPr lang="ko-KR" altLang="en-US" sz="17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새신자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등록</a:t>
            </a:r>
            <a:r>
              <a:rPr lang="en-US" altLang="ko-KR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 시간 등의 정보를 전달</a:t>
            </a:r>
            <a:endParaRPr lang="en-US" altLang="ko-KR" sz="17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421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3415609" cy="446276"/>
            <a:chOff x="695360" y="1469468"/>
            <a:chExt cx="341560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03.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269496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타 교회 사이트 현황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971600" y="5235855"/>
            <a:ext cx="81804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우리들 교회 홈페이지</a:t>
            </a:r>
            <a:endParaRPr lang="en-US" altLang="ko-KR" sz="2000" dirty="0" smtClean="0">
              <a:solidFill>
                <a:srgbClr val="826E8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328967" y="5588680"/>
            <a:ext cx="782304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상단에 메뉴 바의 위치를 보면 </a:t>
            </a:r>
            <a:r>
              <a:rPr lang="en-US" altLang="ko-KR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‘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날마다 </a:t>
            </a:r>
            <a:r>
              <a:rPr lang="ko-KR" altLang="en-US" sz="17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큐티</a:t>
            </a:r>
            <a:r>
              <a:rPr lang="en-US" altLang="ko-KR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’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가 제일 먼저 앞으로 제시</a:t>
            </a:r>
            <a:endParaRPr lang="en-US" altLang="ko-KR" sz="17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메뉴의 위치에 따라 그 교회의 비전 및 중요하게 여기는 부분을 보여줌</a:t>
            </a:r>
            <a:endParaRPr lang="en-US" altLang="ko-KR" sz="17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pic>
        <p:nvPicPr>
          <p:cNvPr id="56" name="그림 5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15"/>
          <a:stretch/>
        </p:blipFill>
        <p:spPr>
          <a:xfrm>
            <a:off x="974375" y="924194"/>
            <a:ext cx="7190009" cy="394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94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144000" cy="3959681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3415609" cy="446276"/>
            <a:chOff x="695360" y="1469468"/>
            <a:chExt cx="3415609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03.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2694969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타 교회 사이트 현황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971600" y="5235855"/>
            <a:ext cx="81804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멕시코 몬테레이 예수사랑교회 홈페이지</a:t>
            </a:r>
            <a:endParaRPr lang="en-US" altLang="ko-KR" sz="2000" dirty="0" smtClean="0">
              <a:solidFill>
                <a:srgbClr val="826E8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328967" y="5595057"/>
            <a:ext cx="78230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현재 운영되고 있는 홈페이지로</a:t>
            </a:r>
            <a:r>
              <a:rPr lang="en-US" altLang="ko-KR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주로 활동 사진</a:t>
            </a:r>
            <a:r>
              <a:rPr lang="en-US" altLang="ko-KR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ko-KR" altLang="en-US" sz="17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및 영상으로 홈페이지 운영</a:t>
            </a:r>
            <a:endParaRPr lang="en-US" altLang="ko-KR" sz="17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pic>
        <p:nvPicPr>
          <p:cNvPr id="57" name="그림 5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8"/>
          <a:stretch/>
        </p:blipFill>
        <p:spPr>
          <a:xfrm>
            <a:off x="971840" y="921483"/>
            <a:ext cx="7192544" cy="394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96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그룹 152"/>
          <p:cNvGrpSpPr/>
          <p:nvPr/>
        </p:nvGrpSpPr>
        <p:grpSpPr>
          <a:xfrm>
            <a:off x="-8015" y="8670"/>
            <a:ext cx="9160030" cy="6858000"/>
            <a:chOff x="-8015" y="0"/>
            <a:chExt cx="9160030" cy="6858000"/>
          </a:xfrm>
        </p:grpSpPr>
        <p:cxnSp>
          <p:nvCxnSpPr>
            <p:cNvPr id="154" name="직선 연결선 153"/>
            <p:cNvCxnSpPr/>
            <p:nvPr/>
          </p:nvCxnSpPr>
          <p:spPr>
            <a:xfrm>
              <a:off x="2515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/>
            <p:cNvCxnSpPr/>
            <p:nvPr/>
          </p:nvCxnSpPr>
          <p:spPr>
            <a:xfrm>
              <a:off x="9716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연결선 155"/>
            <p:cNvCxnSpPr/>
            <p:nvPr/>
          </p:nvCxnSpPr>
          <p:spPr>
            <a:xfrm>
              <a:off x="16916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직선 연결선 156"/>
            <p:cNvCxnSpPr/>
            <p:nvPr/>
          </p:nvCxnSpPr>
          <p:spPr>
            <a:xfrm>
              <a:off x="24117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직선 연결선 157"/>
            <p:cNvCxnSpPr/>
            <p:nvPr/>
          </p:nvCxnSpPr>
          <p:spPr>
            <a:xfrm>
              <a:off x="31318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연결선 158"/>
            <p:cNvCxnSpPr/>
            <p:nvPr/>
          </p:nvCxnSpPr>
          <p:spPr>
            <a:xfrm>
              <a:off x="38519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직선 연결선 159"/>
            <p:cNvCxnSpPr/>
            <p:nvPr/>
          </p:nvCxnSpPr>
          <p:spPr>
            <a:xfrm>
              <a:off x="45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52920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연결선 161"/>
            <p:cNvCxnSpPr/>
            <p:nvPr/>
          </p:nvCxnSpPr>
          <p:spPr>
            <a:xfrm>
              <a:off x="601216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>
              <a:off x="673224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745232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>
              <a:off x="81724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>
              <a:off x="889248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>
              <a:off x="-8015" y="5486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>
            <a:xfrm>
              <a:off x="-8015" y="126876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>
            <a:xfrm>
              <a:off x="-8015" y="19888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>
            <a:xfrm>
              <a:off x="-8015" y="27089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>
            <a:xfrm>
              <a:off x="-8015" y="34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-8015" y="414908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>
            <a:xfrm>
              <a:off x="-8015" y="48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>
            <a:xfrm>
              <a:off x="-8015" y="558924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-8015" y="630932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13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20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직선 연결선 179"/>
            <p:cNvCxnSpPr/>
            <p:nvPr/>
          </p:nvCxnSpPr>
          <p:spPr>
            <a:xfrm>
              <a:off x="27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34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42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>
              <a:off x="49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>
              <a:off x="565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637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직선 연결선 185"/>
            <p:cNvCxnSpPr/>
            <p:nvPr/>
          </p:nvCxnSpPr>
          <p:spPr>
            <a:xfrm>
              <a:off x="709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781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/>
            <p:cNvCxnSpPr/>
            <p:nvPr/>
          </p:nvCxnSpPr>
          <p:spPr>
            <a:xfrm>
              <a:off x="8532000" y="0"/>
              <a:ext cx="0" cy="685800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-8015" y="66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직선 연결선 189"/>
            <p:cNvCxnSpPr/>
            <p:nvPr/>
          </p:nvCxnSpPr>
          <p:spPr>
            <a:xfrm>
              <a:off x="-8015" y="59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직선 연결선 190"/>
            <p:cNvCxnSpPr/>
            <p:nvPr/>
          </p:nvCxnSpPr>
          <p:spPr>
            <a:xfrm>
              <a:off x="-8015" y="52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/>
            <p:cNvCxnSpPr/>
            <p:nvPr/>
          </p:nvCxnSpPr>
          <p:spPr>
            <a:xfrm>
              <a:off x="-8015" y="45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>
              <a:off x="-8015" y="37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>
              <a:off x="-8015" y="306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>
              <a:off x="-8015" y="234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>
              <a:off x="-8015" y="162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직선 연결선 196"/>
            <p:cNvCxnSpPr/>
            <p:nvPr/>
          </p:nvCxnSpPr>
          <p:spPr>
            <a:xfrm>
              <a:off x="-8015" y="90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/>
            <p:nvPr/>
          </p:nvCxnSpPr>
          <p:spPr>
            <a:xfrm>
              <a:off x="-8015" y="189000"/>
              <a:ext cx="9160030" cy="0"/>
            </a:xfrm>
            <a:prstGeom prst="line">
              <a:avLst/>
            </a:prstGeom>
            <a:ln>
              <a:solidFill>
                <a:srgbClr val="CFC5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/>
          <p:cNvSpPr/>
          <p:nvPr/>
        </p:nvSpPr>
        <p:spPr>
          <a:xfrm>
            <a:off x="0" y="909004"/>
            <a:ext cx="971521" cy="5948996"/>
          </a:xfrm>
          <a:prstGeom prst="rect">
            <a:avLst/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61" name="직선 연결선 60"/>
          <p:cNvCxnSpPr/>
          <p:nvPr/>
        </p:nvCxnSpPr>
        <p:spPr>
          <a:xfrm>
            <a:off x="-8015" y="909000"/>
            <a:ext cx="9160030" cy="0"/>
          </a:xfrm>
          <a:prstGeom prst="line">
            <a:avLst/>
          </a:prstGeom>
          <a:ln>
            <a:solidFill>
              <a:srgbClr val="CFC5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182902" y="147723"/>
            <a:ext cx="4066428" cy="446276"/>
            <a:chOff x="695360" y="1469468"/>
            <a:chExt cx="4066428" cy="446274"/>
          </a:xfrm>
        </p:grpSpPr>
        <p:sp>
          <p:nvSpPr>
            <p:cNvPr id="59" name="TextBox 58"/>
            <p:cNvSpPr txBox="1"/>
            <p:nvPr/>
          </p:nvSpPr>
          <p:spPr>
            <a:xfrm>
              <a:off x="695360" y="1469468"/>
              <a:ext cx="654346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04.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416000" y="1469468"/>
              <a:ext cx="3345788" cy="4462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smtClean="0">
                  <a:solidFill>
                    <a:srgbClr val="826E82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각 홈페이지 별 사이트 맵</a:t>
              </a:r>
              <a:endParaRPr lang="ko-KR" altLang="en-US" sz="2300" dirty="0">
                <a:solidFill>
                  <a:srgbClr val="826E8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01066" y="1264168"/>
            <a:ext cx="569387" cy="16953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sz="2500" dirty="0" err="1" smtClean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온누리교회</a:t>
            </a:r>
            <a:endParaRPr lang="ko-KR" altLang="en-US" sz="25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4" name="모서리가 둥근 직사각형 63"/>
          <p:cNvSpPr/>
          <p:nvPr/>
        </p:nvSpPr>
        <p:spPr>
          <a:xfrm>
            <a:off x="1332000" y="2363629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소개합니다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5" name="모서리가 둥근 직사각형 64"/>
          <p:cNvSpPr/>
          <p:nvPr/>
        </p:nvSpPr>
        <p:spPr>
          <a:xfrm>
            <a:off x="1332000" y="3436378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예배와 말씀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6" name="모서리가 둥근 직사각형 65"/>
          <p:cNvSpPr/>
          <p:nvPr/>
        </p:nvSpPr>
        <p:spPr>
          <a:xfrm>
            <a:off x="1332000" y="4526474"/>
            <a:ext cx="1780855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공동체와 양육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1332000" y="5596779"/>
            <a:ext cx="1458986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선교와 사역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1332000" y="1276379"/>
            <a:ext cx="1440000" cy="359840"/>
          </a:xfrm>
          <a:prstGeom prst="roundRect">
            <a:avLst>
              <a:gd name="adj" fmla="val 26373"/>
            </a:avLst>
          </a:prstGeom>
          <a:solidFill>
            <a:srgbClr val="826E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환영합니다</a:t>
            </a:r>
            <a:endParaRPr lang="ko-KR" altLang="en-US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977793" y="1333189"/>
            <a:ext cx="91563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사역참여하기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989441" y="1333189"/>
            <a:ext cx="83388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용어집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919338" y="1333189"/>
            <a:ext cx="85151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FAQ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42849" y="1333189"/>
            <a:ext cx="793807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환영합니다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942849" y="1579396"/>
            <a:ext cx="822661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등록 안내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예배시간 안내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찾아오시는 법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시설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주일학교 예배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3832669" y="1333189"/>
            <a:ext cx="915635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교회방문하기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3832669" y="1577014"/>
            <a:ext cx="479618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지역별</a:t>
            </a:r>
            <a:endParaRPr lang="ko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844317" y="1333189"/>
            <a:ext cx="1037463" cy="24622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새가족등록하기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4844317" y="1577014"/>
            <a:ext cx="821059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성인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대학생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청년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중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고등학생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영유아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초등학생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외국인</a:t>
            </a:r>
            <a:endParaRPr lang="ko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6989441" y="1577014"/>
            <a:ext cx="970137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 기본 용어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온누리교회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주요 용어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온누리교회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주요 행사</a:t>
            </a:r>
            <a:endParaRPr lang="ko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7919338" y="1577014"/>
            <a:ext cx="772969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부천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수원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대전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남양주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평택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인천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강동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양지</a:t>
            </a:r>
            <a:endParaRPr lang="ko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2850102" y="2420439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교회소개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3523592" y="2420439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예배시간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4201986" y="2420439"/>
            <a:ext cx="833883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금주의 주보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5038796" y="2420439"/>
            <a:ext cx="95571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섬기는 사람들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5997434" y="2420439"/>
            <a:ext cx="990977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행정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성도지원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991944" y="2420439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교회시설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7666727" y="2420439"/>
            <a:ext cx="748923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약도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주차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8415150" y="2420439"/>
            <a:ext cx="550152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홍보관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2942449" y="3493188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예배영상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4382849" y="3493188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특별집회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6902689" y="3493188"/>
            <a:ext cx="1117615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하용조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목사 설교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3267000" y="4583284"/>
            <a:ext cx="428323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성인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3693800" y="4583284"/>
            <a:ext cx="87075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대학생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청년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4564551" y="4583284"/>
            <a:ext cx="87075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중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고등학생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5431725" y="4583284"/>
            <a:ext cx="111440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영유아</a:t>
            </a:r>
            <a:r>
              <a:rPr lang="en-US" altLang="ko-KR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초등학생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549640" y="4583284"/>
            <a:ext cx="550152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외국인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7100880" y="4583284"/>
            <a:ext cx="550152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장애인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7657643" y="4583284"/>
            <a:ext cx="550152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소모임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8207795" y="4583284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양육체계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2948284" y="5663119"/>
            <a:ext cx="1032655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2000 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선교활동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4025570" y="5663119"/>
            <a:ext cx="93326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Acts29 </a:t>
            </a:r>
            <a:r>
              <a:rPr lang="ko-KR" altLang="en-US" sz="1000" dirty="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사역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5099141" y="5663119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사회봉사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6186020" y="5663119"/>
            <a:ext cx="671979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복지재단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7262449" y="5663119"/>
            <a:ext cx="955711" cy="246221"/>
          </a:xfrm>
          <a:prstGeom prst="rect">
            <a:avLst/>
          </a:prstGeom>
          <a:solidFill>
            <a:srgbClr val="DCD1DC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smtClean="0">
                <a:solidFill>
                  <a:srgbClr val="826E82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관련부서 안내</a:t>
            </a:r>
            <a:endParaRPr lang="ko-KR" altLang="en-US" sz="1000" dirty="0">
              <a:solidFill>
                <a:srgbClr val="826E82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4201986" y="2690055"/>
            <a:ext cx="479618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5038796" y="2690055"/>
            <a:ext cx="747320" cy="64633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담당목사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부목사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전도사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파트교역자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장로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복지재단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5997434" y="2690055"/>
            <a:ext cx="724878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결혼에배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헌금 안내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행정부서 안내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6991944" y="2690055"/>
            <a:ext cx="479618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7666727" y="2690055"/>
            <a:ext cx="651140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캠퍼스 교회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2942449" y="3790315"/>
            <a:ext cx="1016625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주일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 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주중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새신자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대학청년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어린이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 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외국어 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새벽     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캠퍼스 교회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4382849" y="3790315"/>
            <a:ext cx="1164101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작은 예수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40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일 새벽기도회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절기별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예배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맞춤 전도 집회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부흥 축제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5550780" y="3790315"/>
            <a:ext cx="952505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러브소나타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온누리회복축제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청소년집회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Passion</a:t>
            </a: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리더십 축제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6902689" y="3790315"/>
            <a:ext cx="651140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책별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설교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주제별 설교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인물별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설교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3222000" y="4887064"/>
            <a:ext cx="651140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국내 캠퍼스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3762000" y="4888170"/>
            <a:ext cx="479618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대학부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청년부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4572000" y="4888170"/>
            <a:ext cx="627095" cy="184666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파워웨이브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5431725" y="4888170"/>
            <a:ext cx="822661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예수님의 꿈 아이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꿈이 자라는 땅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6507000" y="4888170"/>
            <a:ext cx="65114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영어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일본어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중국어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기타 외국인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7610860" y="4888170"/>
            <a:ext cx="65114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회복을 위한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기도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/QT</a:t>
            </a: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사별자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이혼자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8172000" y="4888170"/>
            <a:ext cx="724878" cy="276999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양육 프로그램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장로 아카데미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2948284" y="5968925"/>
            <a:ext cx="724878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선교와 비전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선교사 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파송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해외 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이웃리치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·NGO 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지원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외국인 이주민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4025570" y="5968925"/>
            <a:ext cx="946093" cy="369332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비전교회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협력위원회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의료선교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러브소나타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5099141" y="5968925"/>
            <a:ext cx="819455" cy="646331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불우이웃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농어촌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장애우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탈북민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교도소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군부대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병원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7262449" y="5968925"/>
            <a:ext cx="405880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양육</a:t>
            </a:r>
            <a:endParaRPr lang="en-US" altLang="ko-KR" sz="60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예배</a:t>
            </a:r>
            <a:endParaRPr lang="en-US" altLang="ko-KR" sz="60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가정</a:t>
            </a:r>
            <a:endParaRPr lang="en-US" altLang="ko-KR" sz="60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회복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7819750" y="5968925"/>
            <a:ext cx="857927" cy="461665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긍휼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여성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전도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·JDS 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예수제자학교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3506632" y="2690055"/>
            <a:ext cx="821059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서빙고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양재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대학청년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외국어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캠퍼스</a:t>
            </a:r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/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비전교회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2772000" y="2690055"/>
            <a:ext cx="843501" cy="553998"/>
          </a:xfrm>
          <a:prstGeom prst="rect">
            <a:avLst/>
          </a:prstGeom>
          <a:solidFill>
            <a:srgbClr val="DCD1DC"/>
          </a:solidFill>
        </p:spPr>
        <p:txBody>
          <a:bodyPr wrap="none" rtlCol="0">
            <a:spAutoFit/>
          </a:bodyPr>
          <a:lstStyle/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담임목사 인사말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·2017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년 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목회계획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온누리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비전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온누리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목회 철학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r>
              <a:rPr lang="en-US" altLang="ko-KR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·</a:t>
            </a:r>
            <a:r>
              <a:rPr lang="ko-KR" altLang="en-US" sz="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발자취</a:t>
            </a:r>
            <a:endParaRPr lang="en-US" altLang="ko-KR" sz="600" dirty="0" smtClean="0">
              <a:solidFill>
                <a:schemeClr val="tx1">
                  <a:lumMod val="65000"/>
                  <a:lumOff val="35000"/>
                </a:schemeClr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276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1242</TotalTime>
  <Words>1234</Words>
  <Application>Microsoft Office PowerPoint</Application>
  <PresentationFormat>화면 슬라이드 쇼(4:3)</PresentationFormat>
  <Paragraphs>429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4" baseType="lpstr">
      <vt:lpstr>맑은 고딕</vt:lpstr>
      <vt:lpstr>Arial</vt:lpstr>
      <vt:lpstr>a옛날사진관2</vt:lpstr>
      <vt:lpstr>-윤명조220</vt:lpstr>
      <vt:lpstr>a옛날사진관3</vt:lpstr>
      <vt:lpstr>Calibri Light</vt:lpstr>
      <vt:lpstr>-윤고딕320</vt:lpstr>
      <vt:lpstr>Calibri</vt:lpstr>
      <vt:lpstr>-윤고딕330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76</cp:revision>
  <cp:lastPrinted>2017-12-19T10:22:36Z</cp:lastPrinted>
  <dcterms:created xsi:type="dcterms:W3CDTF">2017-12-17T22:10:50Z</dcterms:created>
  <dcterms:modified xsi:type="dcterms:W3CDTF">2017-12-21T11:04:40Z</dcterms:modified>
</cp:coreProperties>
</file>

<file path=docProps/thumbnail.jpeg>
</file>